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81" r:id="rId3"/>
    <p:sldId id="297" r:id="rId4"/>
    <p:sldId id="309" r:id="rId5"/>
    <p:sldId id="296" r:id="rId6"/>
    <p:sldId id="256" r:id="rId7"/>
    <p:sldId id="298" r:id="rId8"/>
    <p:sldId id="282" r:id="rId9"/>
    <p:sldId id="299" r:id="rId10"/>
    <p:sldId id="283" r:id="rId11"/>
    <p:sldId id="302" r:id="rId12"/>
    <p:sldId id="284" r:id="rId13"/>
    <p:sldId id="301" r:id="rId14"/>
    <p:sldId id="285" r:id="rId15"/>
    <p:sldId id="300" r:id="rId16"/>
    <p:sldId id="286" r:id="rId17"/>
    <p:sldId id="303" r:id="rId18"/>
    <p:sldId id="287" r:id="rId19"/>
    <p:sldId id="304" r:id="rId20"/>
    <p:sldId id="306" r:id="rId21"/>
    <p:sldId id="310" r:id="rId22"/>
    <p:sldId id="312" r:id="rId23"/>
    <p:sldId id="307" r:id="rId24"/>
    <p:sldId id="311" r:id="rId25"/>
    <p:sldId id="27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2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94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14D0CF-4266-49FF-AF3D-CB20B05F2FC9}"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339652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14D0CF-4266-49FF-AF3D-CB20B05F2FC9}"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362382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14D0CF-4266-49FF-AF3D-CB20B05F2FC9}"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230303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14D0CF-4266-49FF-AF3D-CB20B05F2FC9}"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206611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14D0CF-4266-49FF-AF3D-CB20B05F2FC9}"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184700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14D0CF-4266-49FF-AF3D-CB20B05F2FC9}"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172531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14D0CF-4266-49FF-AF3D-CB20B05F2FC9}"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208172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14D0CF-4266-49FF-AF3D-CB20B05F2FC9}"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83930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4D0CF-4266-49FF-AF3D-CB20B05F2FC9}"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165983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14D0CF-4266-49FF-AF3D-CB20B05F2FC9}"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3093197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14D0CF-4266-49FF-AF3D-CB20B05F2FC9}"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10FD1-84B4-4441-887A-34C5EB89FF3D}" type="slidenum">
              <a:rPr lang="en-US" smtClean="0"/>
              <a:t>‹#›</a:t>
            </a:fld>
            <a:endParaRPr lang="en-US"/>
          </a:p>
        </p:txBody>
      </p:sp>
    </p:spTree>
    <p:extLst>
      <p:ext uri="{BB962C8B-B14F-4D97-AF65-F5344CB8AC3E}">
        <p14:creationId xmlns:p14="http://schemas.microsoft.com/office/powerpoint/2010/main" val="7996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4D0CF-4266-49FF-AF3D-CB20B05F2FC9}" type="datetimeFigureOut">
              <a:rPr lang="en-US" smtClean="0"/>
              <a:t>10/25/2018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10FD1-84B4-4441-887A-34C5EB89FF3D}" type="slidenum">
              <a:rPr lang="en-US" smtClean="0"/>
              <a:t>‹#›</a:t>
            </a:fld>
            <a:endParaRPr lang="en-US"/>
          </a:p>
        </p:txBody>
      </p:sp>
    </p:spTree>
    <p:extLst>
      <p:ext uri="{BB962C8B-B14F-4D97-AF65-F5344CB8AC3E}">
        <p14:creationId xmlns:p14="http://schemas.microsoft.com/office/powerpoint/2010/main" val="518669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6CD7B0-B403-4EE4-AB72-4395249FB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787"/>
            <a:ext cx="9129320" cy="6086213"/>
          </a:xfrm>
          <a:prstGeom prst="rect">
            <a:avLst/>
          </a:prstGeom>
        </p:spPr>
      </p:pic>
      <p:sp>
        <p:nvSpPr>
          <p:cNvPr id="4" name="TextBox 3">
            <a:extLst>
              <a:ext uri="{FF2B5EF4-FFF2-40B4-BE49-F238E27FC236}">
                <a16:creationId xmlns:a16="http://schemas.microsoft.com/office/drawing/2014/main" id="{9E4C671A-3F34-49C6-A21C-ED6ED2FE6524}"/>
              </a:ext>
            </a:extLst>
          </p:cNvPr>
          <p:cNvSpPr txBox="1"/>
          <p:nvPr/>
        </p:nvSpPr>
        <p:spPr>
          <a:xfrm>
            <a:off x="2659310" y="1812022"/>
            <a:ext cx="348982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Psalm </a:t>
            </a:r>
            <a:r>
              <a:rPr lang="en-US" sz="3200" b="1" dirty="0">
                <a:solidFill>
                  <a:prstClr val="white"/>
                </a:solidFill>
                <a:latin typeface="Calibri" panose="020F0502020204030204"/>
              </a:rPr>
              <a:t>22</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58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512A8-43D6-4839-8EED-D1727003F31C}"/>
              </a:ext>
            </a:extLst>
          </p:cNvPr>
          <p:cNvPicPr>
            <a:picLocks noChangeAspect="1"/>
          </p:cNvPicPr>
          <p:nvPr/>
        </p:nvPicPr>
        <p:blipFill rotWithShape="1">
          <a:blip r:embed="rId2"/>
          <a:srcRect l="16605" t="7635" r="16973" b="4454"/>
          <a:stretch/>
        </p:blipFill>
        <p:spPr>
          <a:xfrm>
            <a:off x="209459" y="134223"/>
            <a:ext cx="8766761" cy="6526635"/>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F0B06CBC-5396-4F2E-ADF1-F6494F31A4B4}"/>
              </a:ext>
            </a:extLst>
          </p:cNvPr>
          <p:cNvSpPr txBox="1"/>
          <p:nvPr/>
        </p:nvSpPr>
        <p:spPr>
          <a:xfrm>
            <a:off x="1803398" y="5765431"/>
            <a:ext cx="593125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28600">
                    <a:schemeClr val="bg1">
                      <a:alpha val="40000"/>
                    </a:schemeClr>
                  </a:glow>
                </a:effectLst>
                <a:latin typeface="Comic Sans MS" panose="030F0702030302020204" pitchFamily="66" charset="0"/>
                <a:sym typeface="Wingdings" panose="05000000000000000000" pitchFamily="2" charset="2"/>
              </a:rPr>
              <a:t>Read Matthew 1:18-25 to discover the purpose for Jesus’ birth.</a:t>
            </a:r>
            <a:endParaRPr kumimoji="0" lang="en-US" sz="2400" b="1" i="0" u="none" strike="noStrike" kern="1200" normalizeH="0" baseline="0" noProof="0" dirty="0">
              <a:effectLst>
                <a:glow rad="228600">
                  <a:schemeClr val="bg1">
                    <a:alpha val="40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0709546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3" name="TextBox 2">
            <a:extLst>
              <a:ext uri="{FF2B5EF4-FFF2-40B4-BE49-F238E27FC236}">
                <a16:creationId xmlns:a16="http://schemas.microsoft.com/office/drawing/2014/main" id="{420688CE-FCD2-4042-9952-468FDD55D515}"/>
              </a:ext>
            </a:extLst>
          </p:cNvPr>
          <p:cNvSpPr txBox="1"/>
          <p:nvPr/>
        </p:nvSpPr>
        <p:spPr>
          <a:xfrm>
            <a:off x="3614389" y="382012"/>
            <a:ext cx="554931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“Be not far from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for trouble is near;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for there is none to help.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Many bulls have surrounded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strong bulls of Bashan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have encircled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open wide their mouth at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as a ravening and a roaring lion.” </a:t>
            </a:r>
          </a:p>
        </p:txBody>
      </p:sp>
    </p:spTree>
    <p:extLst>
      <p:ext uri="{BB962C8B-B14F-4D97-AF65-F5344CB8AC3E}">
        <p14:creationId xmlns:p14="http://schemas.microsoft.com/office/powerpoint/2010/main" val="1581906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38B51-20E8-429B-8FDC-76F77CF5581E}"/>
              </a:ext>
            </a:extLst>
          </p:cNvPr>
          <p:cNvPicPr>
            <a:picLocks noChangeAspect="1"/>
          </p:cNvPicPr>
          <p:nvPr/>
        </p:nvPicPr>
        <p:blipFill rotWithShape="1">
          <a:blip r:embed="rId2"/>
          <a:srcRect l="16055" t="7258" r="17064" b="4128"/>
          <a:stretch/>
        </p:blipFill>
        <p:spPr>
          <a:xfrm>
            <a:off x="184424" y="207137"/>
            <a:ext cx="8775152" cy="6470499"/>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B7341894-315E-4AF8-9BB0-66849CAE0FF5}"/>
              </a:ext>
            </a:extLst>
          </p:cNvPr>
          <p:cNvSpPr txBox="1"/>
          <p:nvPr/>
        </p:nvSpPr>
        <p:spPr>
          <a:xfrm>
            <a:off x="184424" y="5721634"/>
            <a:ext cx="87751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How did Jesus suffer at the hands of the Roman soldiers who gathered around Him (Matthew 27:27-31)?</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179745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3" name="TextBox 2">
            <a:extLst>
              <a:ext uri="{FF2B5EF4-FFF2-40B4-BE49-F238E27FC236}">
                <a16:creationId xmlns:a16="http://schemas.microsoft.com/office/drawing/2014/main" id="{56DE340F-5B78-443F-9E95-A9DAA03B9F7D}"/>
              </a:ext>
            </a:extLst>
          </p:cNvPr>
          <p:cNvSpPr txBox="1"/>
          <p:nvPr/>
        </p:nvSpPr>
        <p:spPr>
          <a:xfrm>
            <a:off x="3565322" y="762047"/>
            <a:ext cx="5251508"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 am poured out like water,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all my bones are out of joint;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my heart is like wax;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it is melted within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My strength is dried up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like a potsherd,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my tongue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cleaves to my jaws;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Thou dost lay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in the dust of death.” </a:t>
            </a:r>
          </a:p>
        </p:txBody>
      </p:sp>
    </p:spTree>
    <p:extLst>
      <p:ext uri="{BB962C8B-B14F-4D97-AF65-F5344CB8AC3E}">
        <p14:creationId xmlns:p14="http://schemas.microsoft.com/office/powerpoint/2010/main" val="2402454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91138-B183-434E-BBBE-532AB5D5A8A5}"/>
              </a:ext>
            </a:extLst>
          </p:cNvPr>
          <p:cNvPicPr>
            <a:picLocks noChangeAspect="1"/>
          </p:cNvPicPr>
          <p:nvPr/>
        </p:nvPicPr>
        <p:blipFill rotWithShape="1">
          <a:blip r:embed="rId2"/>
          <a:srcRect l="16422" t="6819" r="16972" b="4455"/>
          <a:stretch/>
        </p:blipFill>
        <p:spPr>
          <a:xfrm>
            <a:off x="151002" y="218113"/>
            <a:ext cx="8791663" cy="6476302"/>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7671521E-CE58-4B08-A0C7-357937613D99}"/>
              </a:ext>
            </a:extLst>
          </p:cNvPr>
          <p:cNvSpPr txBox="1"/>
          <p:nvPr/>
        </p:nvSpPr>
        <p:spPr>
          <a:xfrm>
            <a:off x="323175" y="337634"/>
            <a:ext cx="8619490"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rPr>
              <a:t>According to these verses, what does Jesus say about   </a:t>
            </a:r>
            <a:br>
              <a:rPr lang="en-US" sz="2400" b="1" dirty="0">
                <a:effectLst>
                  <a:glow rad="215900">
                    <a:schemeClr val="bg1">
                      <a:alpha val="75000"/>
                    </a:schemeClr>
                  </a:glow>
                </a:effectLst>
                <a:latin typeface="Comic Sans MS" panose="030F0702030302020204" pitchFamily="66" charset="0"/>
              </a:rPr>
            </a:br>
            <a:r>
              <a:rPr lang="en-US" sz="2400" b="1" dirty="0">
                <a:effectLst>
                  <a:glow rad="215900">
                    <a:schemeClr val="bg1">
                      <a:alpha val="75000"/>
                    </a:schemeClr>
                  </a:glow>
                </a:effectLst>
                <a:latin typeface="Comic Sans MS" panose="030F0702030302020204" pitchFamily="66" charset="0"/>
              </a:rPr>
              <a:t> His own death?</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807A202F-A9E6-48E8-8D95-2CAD57129C93}"/>
              </a:ext>
            </a:extLst>
          </p:cNvPr>
          <p:cNvSpPr txBox="1"/>
          <p:nvPr/>
        </p:nvSpPr>
        <p:spPr>
          <a:xfrm>
            <a:off x="645951" y="1630296"/>
            <a:ext cx="3565321"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a:t>
            </a:r>
            <a:r>
              <a:rPr lang="en-US" sz="2400" b="1" dirty="0">
                <a:effectLst>
                  <a:glow rad="215900">
                    <a:schemeClr val="bg1">
                      <a:alpha val="75000"/>
                    </a:schemeClr>
                  </a:glow>
                </a:effectLst>
                <a:latin typeface="Comic Sans MS" panose="030F0702030302020204" pitchFamily="66" charset="0"/>
              </a:rPr>
              <a:t>John 10:11-18</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FCDC2FE3-BD7A-47DE-832B-D44CD52F9E52}"/>
              </a:ext>
            </a:extLst>
          </p:cNvPr>
          <p:cNvSpPr txBox="1"/>
          <p:nvPr/>
        </p:nvSpPr>
        <p:spPr>
          <a:xfrm>
            <a:off x="645952" y="1168631"/>
            <a:ext cx="3565321"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a:t>
            </a:r>
            <a:r>
              <a:rPr lang="en-US" sz="2400" b="1" dirty="0">
                <a:effectLst>
                  <a:glow rad="215900">
                    <a:schemeClr val="bg1">
                      <a:alpha val="75000"/>
                    </a:schemeClr>
                  </a:glow>
                </a:effectLst>
                <a:latin typeface="Comic Sans MS" panose="030F0702030302020204" pitchFamily="66" charset="0"/>
              </a:rPr>
              <a:t>Matthew 26:53</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71663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3" name="TextBox 2">
            <a:extLst>
              <a:ext uri="{FF2B5EF4-FFF2-40B4-BE49-F238E27FC236}">
                <a16:creationId xmlns:a16="http://schemas.microsoft.com/office/drawing/2014/main" id="{45AF6ADE-B496-4820-A705-A2A8630064D2}"/>
              </a:ext>
            </a:extLst>
          </p:cNvPr>
          <p:cNvSpPr txBox="1"/>
          <p:nvPr/>
        </p:nvSpPr>
        <p:spPr>
          <a:xfrm>
            <a:off x="2508309" y="990863"/>
            <a:ext cx="6445673"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“For dogs have surrounded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 band of evildoers has encompassed 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pierced my hands and my feet.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 can count all my bones.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look,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stare at me.” </a:t>
            </a:r>
          </a:p>
        </p:txBody>
      </p:sp>
    </p:spTree>
    <p:extLst>
      <p:ext uri="{BB962C8B-B14F-4D97-AF65-F5344CB8AC3E}">
        <p14:creationId xmlns:p14="http://schemas.microsoft.com/office/powerpoint/2010/main" val="301056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hand&#10;&#10;Description generated with high confidence">
            <a:extLst>
              <a:ext uri="{FF2B5EF4-FFF2-40B4-BE49-F238E27FC236}">
                <a16:creationId xmlns:a16="http://schemas.microsoft.com/office/drawing/2014/main" id="{789B5F01-9C34-4BA2-8071-CE7B2AFD346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129" r="358"/>
          <a:stretch/>
        </p:blipFill>
        <p:spPr>
          <a:xfrm>
            <a:off x="182146" y="203433"/>
            <a:ext cx="8748401" cy="6451134"/>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77C1A2A6-A8D7-4D3A-8F11-5AD84B77A876}"/>
              </a:ext>
            </a:extLst>
          </p:cNvPr>
          <p:cNvSpPr txBox="1"/>
          <p:nvPr/>
        </p:nvSpPr>
        <p:spPr>
          <a:xfrm>
            <a:off x="-71773" y="4662649"/>
            <a:ext cx="87751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rPr>
              <a:t>According to these verses, why was Jesus pierced?</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9CDEB21C-3DE7-47DC-913A-0B32F199635E}"/>
              </a:ext>
            </a:extLst>
          </p:cNvPr>
          <p:cNvSpPr txBox="1"/>
          <p:nvPr/>
        </p:nvSpPr>
        <p:spPr>
          <a:xfrm>
            <a:off x="935570" y="5155050"/>
            <a:ext cx="5582675"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a:t>
            </a:r>
            <a:r>
              <a:rPr lang="en-US" sz="2400" b="1" dirty="0">
                <a:effectLst>
                  <a:glow rad="215900">
                    <a:schemeClr val="bg1">
                      <a:alpha val="75000"/>
                    </a:schemeClr>
                  </a:glow>
                </a:effectLst>
                <a:latin typeface="Comic Sans MS" panose="030F0702030302020204" pitchFamily="66" charset="0"/>
              </a:rPr>
              <a:t>Isaiah 53:4-7, 10-12</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155310B2-E377-4A0D-9182-42C53241E5DC}"/>
              </a:ext>
            </a:extLst>
          </p:cNvPr>
          <p:cNvSpPr txBox="1"/>
          <p:nvPr/>
        </p:nvSpPr>
        <p:spPr>
          <a:xfrm>
            <a:off x="935570" y="5616715"/>
            <a:ext cx="5582675"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a:t>
            </a:r>
            <a:r>
              <a:rPr lang="en-US" sz="2400" b="1" dirty="0">
                <a:effectLst>
                  <a:glow rad="215900">
                    <a:schemeClr val="bg1">
                      <a:alpha val="75000"/>
                    </a:schemeClr>
                  </a:glow>
                </a:effectLst>
                <a:latin typeface="Comic Sans MS" panose="030F0702030302020204" pitchFamily="66" charset="0"/>
              </a:rPr>
              <a:t>1 Corinthians 15:3,4</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7214E0BE-6BAD-4760-8CEF-C0862245CB10}"/>
              </a:ext>
            </a:extLst>
          </p:cNvPr>
          <p:cNvSpPr txBox="1"/>
          <p:nvPr/>
        </p:nvSpPr>
        <p:spPr>
          <a:xfrm>
            <a:off x="935570" y="6102367"/>
            <a:ext cx="5582675"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a:t>
            </a:r>
            <a:r>
              <a:rPr lang="en-US" sz="2400" b="1" dirty="0">
                <a:effectLst>
                  <a:glow rad="215900">
                    <a:schemeClr val="bg1">
                      <a:alpha val="75000"/>
                    </a:schemeClr>
                  </a:glow>
                </a:effectLst>
                <a:latin typeface="Comic Sans MS" panose="030F0702030302020204" pitchFamily="66" charset="0"/>
              </a:rPr>
              <a:t>2 Corinthians 5:18-21</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176971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4" name="TextBox 3">
            <a:extLst>
              <a:ext uri="{FF2B5EF4-FFF2-40B4-BE49-F238E27FC236}">
                <a16:creationId xmlns:a16="http://schemas.microsoft.com/office/drawing/2014/main" id="{F2F2E4CE-5060-43E6-82CD-1548FE53F133}"/>
              </a:ext>
            </a:extLst>
          </p:cNvPr>
          <p:cNvSpPr txBox="1"/>
          <p:nvPr/>
        </p:nvSpPr>
        <p:spPr>
          <a:xfrm>
            <a:off x="2407640" y="1438712"/>
            <a:ext cx="69628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divide my garments among them,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for my clothing they cast lots.” </a:t>
            </a:r>
          </a:p>
        </p:txBody>
      </p:sp>
    </p:spTree>
    <p:extLst>
      <p:ext uri="{BB962C8B-B14F-4D97-AF65-F5344CB8AC3E}">
        <p14:creationId xmlns:p14="http://schemas.microsoft.com/office/powerpoint/2010/main" val="1513666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2F5F0-D710-44F9-884F-60470C712327}"/>
              </a:ext>
            </a:extLst>
          </p:cNvPr>
          <p:cNvPicPr>
            <a:picLocks noChangeAspect="1"/>
          </p:cNvPicPr>
          <p:nvPr/>
        </p:nvPicPr>
        <p:blipFill rotWithShape="1">
          <a:blip r:embed="rId2"/>
          <a:srcRect l="16055" t="7425" r="16972" b="3640"/>
          <a:stretch/>
        </p:blipFill>
        <p:spPr>
          <a:xfrm>
            <a:off x="163584" y="182126"/>
            <a:ext cx="8816829" cy="6487122"/>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7F375594-40D6-4045-99B9-8890A6E533F9}"/>
              </a:ext>
            </a:extLst>
          </p:cNvPr>
          <p:cNvSpPr txBox="1"/>
          <p:nvPr/>
        </p:nvSpPr>
        <p:spPr>
          <a:xfrm>
            <a:off x="205261" y="347225"/>
            <a:ext cx="87751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rPr>
              <a:t>What did they do with Christ’s clothing? </a:t>
            </a:r>
            <a:br>
              <a:rPr lang="en-US" sz="2400" b="1" dirty="0">
                <a:effectLst>
                  <a:glow rad="215900">
                    <a:schemeClr val="bg1">
                      <a:alpha val="75000"/>
                    </a:schemeClr>
                  </a:glow>
                </a:effectLst>
                <a:latin typeface="Comic Sans MS" panose="030F0702030302020204" pitchFamily="66" charset="0"/>
              </a:rPr>
            </a:br>
            <a:r>
              <a:rPr lang="en-US" sz="2400" b="1" dirty="0">
                <a:effectLst>
                  <a:glow rad="215900">
                    <a:schemeClr val="bg1">
                      <a:alpha val="75000"/>
                    </a:schemeClr>
                  </a:glow>
                </a:effectLst>
                <a:latin typeface="Comic Sans MS" panose="030F0702030302020204" pitchFamily="66" charset="0"/>
              </a:rPr>
              <a:t>(John 19:23-24)</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0915779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6" name="TextBox 5">
            <a:extLst>
              <a:ext uri="{FF2B5EF4-FFF2-40B4-BE49-F238E27FC236}">
                <a16:creationId xmlns:a16="http://schemas.microsoft.com/office/drawing/2014/main" id="{A058FBAD-2410-4BA8-9349-BD30C405EEEF}"/>
              </a:ext>
            </a:extLst>
          </p:cNvPr>
          <p:cNvSpPr txBox="1"/>
          <p:nvPr/>
        </p:nvSpPr>
        <p:spPr>
          <a:xfrm>
            <a:off x="-89350" y="287843"/>
            <a:ext cx="9253056" cy="1938992"/>
          </a:xfrm>
          <a:prstGeom prst="rect">
            <a:avLst/>
          </a:prstGeom>
          <a:noFill/>
        </p:spPr>
        <p:txBody>
          <a:bodyPr wrap="square" rtlCol="0">
            <a:spAutoFit/>
          </a:bodyPr>
          <a:lstStyle/>
          <a:p>
            <a:pPr lvl="0" algn="ctr">
              <a:defRPr/>
            </a:pP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“But Thou, O Lord, be not far off; O Thou my help,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hasten to my assistance. Deliver my soul from the sword,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my only life from the power of the dog.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Save me from the lion’s mouth; and from the horns of the wild oxen Thou dost answer me.” </a:t>
            </a: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a:t>
            </a:r>
          </a:p>
        </p:txBody>
      </p:sp>
      <p:sp>
        <p:nvSpPr>
          <p:cNvPr id="4" name="TextBox 3">
            <a:extLst>
              <a:ext uri="{FF2B5EF4-FFF2-40B4-BE49-F238E27FC236}">
                <a16:creationId xmlns:a16="http://schemas.microsoft.com/office/drawing/2014/main" id="{55FEDD64-E348-4376-8ECA-A11A9F866CBA}"/>
              </a:ext>
            </a:extLst>
          </p:cNvPr>
          <p:cNvSpPr txBox="1"/>
          <p:nvPr/>
        </p:nvSpPr>
        <p:spPr>
          <a:xfrm>
            <a:off x="3649211" y="2834257"/>
            <a:ext cx="5494789" cy="3416320"/>
          </a:xfrm>
          <a:prstGeom prst="rect">
            <a:avLst/>
          </a:prstGeom>
          <a:noFill/>
        </p:spPr>
        <p:txBody>
          <a:bodyPr wrap="square" rtlCol="0">
            <a:spAutoFit/>
          </a:bodyPr>
          <a:lstStyle/>
          <a:p>
            <a:pPr lvl="0" algn="ctr">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From Thee comes my praise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in the great assembly;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I shall pay my vows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before those who fear Him.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The afflicted shall eat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and be satisfied;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those who seek Him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will praise the Lord.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Let your heart live forever!”</a:t>
            </a:r>
            <a:endPar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60926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close up of a piece of paper&#10;&#10;Description generated with high confidence">
            <a:extLst>
              <a:ext uri="{FF2B5EF4-FFF2-40B4-BE49-F238E27FC236}">
                <a16:creationId xmlns:a16="http://schemas.microsoft.com/office/drawing/2014/main" id="{C3288CA9-489B-437F-A830-789CA6D7B7B6}"/>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5389" r="5610" b="-1"/>
          <a:stretch/>
        </p:blipFill>
        <p:spPr>
          <a:xfrm>
            <a:off x="-1" y="10"/>
            <a:ext cx="9144000" cy="6857989"/>
          </a:xfrm>
          <a:prstGeom prst="rect">
            <a:avLst/>
          </a:prstGeom>
        </p:spPr>
      </p:pic>
      <p:sp>
        <p:nvSpPr>
          <p:cNvPr id="8" name="TextBox 7">
            <a:extLst>
              <a:ext uri="{FF2B5EF4-FFF2-40B4-BE49-F238E27FC236}">
                <a16:creationId xmlns:a16="http://schemas.microsoft.com/office/drawing/2014/main" id="{294A7017-411E-4BB3-8482-402678E9C1AA}"/>
              </a:ext>
            </a:extLst>
          </p:cNvPr>
          <p:cNvSpPr txBox="1"/>
          <p:nvPr/>
        </p:nvSpPr>
        <p:spPr>
          <a:xfrm>
            <a:off x="4158960" y="2296543"/>
            <a:ext cx="4985019" cy="2264913"/>
          </a:xfrm>
          <a:prstGeom prst="rect">
            <a:avLst/>
          </a:prstGeom>
        </p:spPr>
        <p:txBody>
          <a:bodyPr vert="horz" lIns="91440" tIns="45720" rIns="91440" bIns="45720" rtlCol="0" anchor="t">
            <a:noAutofit/>
          </a:bodyPr>
          <a:lstStyle/>
          <a:p>
            <a:pPr marL="0" marR="0" lvl="0" indent="0" defTabSz="685800" fontAlgn="auto">
              <a:lnSpc>
                <a:spcPct val="90000"/>
              </a:lnSpc>
              <a:spcBef>
                <a:spcPct val="0"/>
              </a:spcBef>
              <a:spcAft>
                <a:spcPts val="600"/>
              </a:spcAft>
              <a:buClrTx/>
              <a:buSzTx/>
              <a:tabLst/>
              <a:defRPr/>
            </a:pPr>
            <a:r>
              <a:rPr kumimoji="0" lang="en-US" sz="2400" i="0" u="none" strike="noStrike" kern="1200" normalizeH="0" baseline="0" noProof="0" dirty="0">
                <a:uLnTx/>
                <a:uFillTx/>
                <a:latin typeface="Comic Sans MS" panose="030F0702030302020204" pitchFamily="66" charset="0"/>
                <a:ea typeface="+mj-ea"/>
                <a:cs typeface="+mj-cs"/>
              </a:rPr>
              <a:t>David wrote this psalm, telling </a:t>
            </a:r>
            <a:r>
              <a:rPr lang="en-US" sz="2400" dirty="0">
                <a:latin typeface="Comic Sans MS" panose="030F0702030302020204" pitchFamily="66" charset="0"/>
                <a:ea typeface="+mj-ea"/>
                <a:cs typeface="+mj-cs"/>
              </a:rPr>
              <a:t>about a time when he was surrounded by his enemies and facing death. Feeling forsaken, he pleaded with God to deliver him. His prayer was answered and he declared this to the world.</a:t>
            </a:r>
          </a:p>
          <a:p>
            <a:pPr marL="0" marR="0" lvl="0" indent="0" defTabSz="685800" fontAlgn="auto">
              <a:lnSpc>
                <a:spcPct val="90000"/>
              </a:lnSpc>
              <a:spcBef>
                <a:spcPct val="0"/>
              </a:spcBef>
              <a:spcAft>
                <a:spcPts val="600"/>
              </a:spcAft>
              <a:buClrTx/>
              <a:buSzTx/>
              <a:tabLst/>
              <a:defRPr/>
            </a:pPr>
            <a:endParaRPr lang="en-US" sz="800" dirty="0">
              <a:latin typeface="Comic Sans MS" panose="030F0702030302020204" pitchFamily="66" charset="0"/>
              <a:ea typeface="+mj-ea"/>
              <a:cs typeface="+mj-cs"/>
            </a:endParaRPr>
          </a:p>
          <a:p>
            <a:pPr marL="0" marR="0" lvl="0" indent="0" defTabSz="685800" fontAlgn="auto">
              <a:lnSpc>
                <a:spcPct val="90000"/>
              </a:lnSpc>
              <a:spcBef>
                <a:spcPct val="0"/>
              </a:spcBef>
              <a:spcAft>
                <a:spcPts val="600"/>
              </a:spcAft>
              <a:buClrTx/>
              <a:buSzTx/>
              <a:tabLst/>
              <a:defRPr/>
            </a:pPr>
            <a:r>
              <a:rPr lang="en-US" sz="2400" dirty="0">
                <a:latin typeface="Comic Sans MS" panose="030F0702030302020204" pitchFamily="66" charset="0"/>
                <a:ea typeface="+mj-ea"/>
                <a:cs typeface="+mj-cs"/>
              </a:rPr>
              <a:t>1000 years later, Jesus Christ felt the same way as He faced a terrible death, and He became the fulfillment of these verses.</a:t>
            </a:r>
            <a:r>
              <a:rPr kumimoji="0" lang="en-US" sz="2400" i="0" u="none" strike="noStrike" kern="1200" normalizeH="0" baseline="0" noProof="0" dirty="0">
                <a:uLnTx/>
                <a:uFillTx/>
                <a:latin typeface="Comic Sans MS" panose="030F0702030302020204" pitchFamily="66" charset="0"/>
                <a:ea typeface="+mj-ea"/>
                <a:cs typeface="+mj-cs"/>
              </a:rPr>
              <a:t> Read about this event in Mark 15. </a:t>
            </a:r>
          </a:p>
        </p:txBody>
      </p:sp>
      <p:sp>
        <p:nvSpPr>
          <p:cNvPr id="34" name="Freeform: Shape 33">
            <a:extLst>
              <a:ext uri="{FF2B5EF4-FFF2-40B4-BE49-F238E27FC236}">
                <a16:creationId xmlns:a16="http://schemas.microsoft.com/office/drawing/2014/main" id="{B26D9126-4D1A-435C-92FD-2EFD34104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077098"/>
            <a:ext cx="4083198" cy="4780901"/>
          </a:xfrm>
          <a:custGeom>
            <a:avLst/>
            <a:gdLst>
              <a:gd name="connsiteX0" fmla="*/ 2098246 w 5444264"/>
              <a:gd name="connsiteY0" fmla="*/ 0 h 6374535"/>
              <a:gd name="connsiteX1" fmla="*/ 5444264 w 5444264"/>
              <a:gd name="connsiteY1" fmla="*/ 3346018 h 6374535"/>
              <a:gd name="connsiteX2" fmla="*/ 3693157 w 5444264"/>
              <a:gd name="connsiteY2" fmla="*/ 6288190 h 6374535"/>
              <a:gd name="connsiteX3" fmla="*/ 3513916 w 5444264"/>
              <a:gd name="connsiteY3" fmla="*/ 6374535 h 6374535"/>
              <a:gd name="connsiteX4" fmla="*/ 674773 w 5444264"/>
              <a:gd name="connsiteY4" fmla="*/ 6374535 h 6374535"/>
              <a:gd name="connsiteX5" fmla="*/ 432743 w 5444264"/>
              <a:gd name="connsiteY5" fmla="*/ 6248727 h 6374535"/>
              <a:gd name="connsiteX6" fmla="*/ 194223 w 5444264"/>
              <a:gd name="connsiteY6" fmla="*/ 6097845 h 6374535"/>
              <a:gd name="connsiteX7" fmla="*/ 0 w 5444264"/>
              <a:gd name="connsiteY7" fmla="*/ 5950784 h 6374535"/>
              <a:gd name="connsiteX8" fmla="*/ 0 w 5444264"/>
              <a:gd name="connsiteY8" fmla="*/ 741253 h 6374535"/>
              <a:gd name="connsiteX9" fmla="*/ 194222 w 5444264"/>
              <a:gd name="connsiteY9" fmla="*/ 594191 h 6374535"/>
              <a:gd name="connsiteX10" fmla="*/ 2098246 w 5444264"/>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4264" h="6374535">
                <a:moveTo>
                  <a:pt x="2098246" y="0"/>
                </a:moveTo>
                <a:cubicBezTo>
                  <a:pt x="3946201" y="0"/>
                  <a:pt x="5444264" y="1498063"/>
                  <a:pt x="5444264" y="3346018"/>
                </a:cubicBezTo>
                <a:cubicBezTo>
                  <a:pt x="5444264" y="4616487"/>
                  <a:pt x="4736195" y="5721578"/>
                  <a:pt x="3693157" y="6288190"/>
                </a:cubicBezTo>
                <a:lnTo>
                  <a:pt x="3513916" y="6374535"/>
                </a:lnTo>
                <a:lnTo>
                  <a:pt x="674773" y="6374535"/>
                </a:lnTo>
                <a:lnTo>
                  <a:pt x="432743" y="6248727"/>
                </a:lnTo>
                <a:cubicBezTo>
                  <a:pt x="351001" y="6201724"/>
                  <a:pt x="271431" y="6151368"/>
                  <a:pt x="194223" y="6097845"/>
                </a:cubicBezTo>
                <a:lnTo>
                  <a:pt x="0" y="5950784"/>
                </a:lnTo>
                <a:lnTo>
                  <a:pt x="0" y="741253"/>
                </a:lnTo>
                <a:lnTo>
                  <a:pt x="194222" y="594191"/>
                </a:lnTo>
                <a:cubicBezTo>
                  <a:pt x="734681" y="219535"/>
                  <a:pt x="1390826" y="0"/>
                  <a:pt x="209824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6" name="Freeform: Shape 35">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8764" y="-5"/>
            <a:ext cx="3921005" cy="220003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 name="Picture 2" descr="A picture containing person, man, outdoor&#10;&#10;Description generated with very high confidence">
            <a:extLst>
              <a:ext uri="{FF2B5EF4-FFF2-40B4-BE49-F238E27FC236}">
                <a16:creationId xmlns:a16="http://schemas.microsoft.com/office/drawing/2014/main" id="{D48B4AEF-B7A4-4697-8135-F945E36B33E9}"/>
              </a:ext>
            </a:extLst>
          </p:cNvPr>
          <p:cNvPicPr>
            <a:picLocks noChangeAspect="1"/>
          </p:cNvPicPr>
          <p:nvPr/>
        </p:nvPicPr>
        <p:blipFill rotWithShape="1">
          <a:blip r:embed="rId4">
            <a:extLst>
              <a:ext uri="{28A0092B-C50C-407E-A947-70E740481C1C}">
                <a14:useLocalDpi xmlns:a14="http://schemas.microsoft.com/office/drawing/2010/main" val="0"/>
              </a:ext>
            </a:extLst>
          </a:blip>
          <a:srcRect r="-4" b="710"/>
          <a:stretch/>
        </p:blipFill>
        <p:spPr>
          <a:xfrm>
            <a:off x="4192800" y="-6"/>
            <a:ext cx="3632931" cy="2055986"/>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13" name="Picture 12" descr="A person wearing a hat&#10;&#10;Description generated with very high confidence">
            <a:extLst>
              <a:ext uri="{FF2B5EF4-FFF2-40B4-BE49-F238E27FC236}">
                <a16:creationId xmlns:a16="http://schemas.microsoft.com/office/drawing/2014/main" id="{8312ED0A-1833-4C61-9FDE-928CDB6E0B04}"/>
              </a:ext>
            </a:extLst>
          </p:cNvPr>
          <p:cNvPicPr>
            <a:picLocks noChangeAspect="1"/>
          </p:cNvPicPr>
          <p:nvPr/>
        </p:nvPicPr>
        <p:blipFill rotWithShape="1">
          <a:blip r:embed="rId5">
            <a:extLst>
              <a:ext uri="{28A0092B-C50C-407E-A947-70E740481C1C}">
                <a14:useLocalDpi xmlns:a14="http://schemas.microsoft.com/office/drawing/2010/main" val="0"/>
              </a:ext>
            </a:extLst>
          </a:blip>
          <a:srcRect r="14980" b="1"/>
          <a:stretch/>
        </p:blipFill>
        <p:spPr>
          <a:xfrm>
            <a:off x="20" y="2200028"/>
            <a:ext cx="3960247" cy="4657972"/>
          </a:xfrm>
          <a:custGeom>
            <a:avLst/>
            <a:gdLst>
              <a:gd name="connsiteX0" fmla="*/ 2098244 w 5280356"/>
              <a:gd name="connsiteY0" fmla="*/ 0 h 6210629"/>
              <a:gd name="connsiteX1" fmla="*/ 5280356 w 5280356"/>
              <a:gd name="connsiteY1" fmla="*/ 3182112 h 6210629"/>
              <a:gd name="connsiteX2" fmla="*/ 3336866 w 5280356"/>
              <a:gd name="connsiteY2" fmla="*/ 6114158 h 6210629"/>
              <a:gd name="connsiteX3" fmla="*/ 3073287 w 5280356"/>
              <a:gd name="connsiteY3" fmla="*/ 6210629 h 6210629"/>
              <a:gd name="connsiteX4" fmla="*/ 1128432 w 5280356"/>
              <a:gd name="connsiteY4" fmla="*/ 6210629 h 6210629"/>
              <a:gd name="connsiteX5" fmla="*/ 1004127 w 5280356"/>
              <a:gd name="connsiteY5" fmla="*/ 6171135 h 6210629"/>
              <a:gd name="connsiteX6" fmla="*/ 74125 w 5280356"/>
              <a:gd name="connsiteY6" fmla="*/ 5637585 h 6210629"/>
              <a:gd name="connsiteX7" fmla="*/ 0 w 5280356"/>
              <a:gd name="connsiteY7" fmla="*/ 5570216 h 6210629"/>
              <a:gd name="connsiteX8" fmla="*/ 0 w 5280356"/>
              <a:gd name="connsiteY8" fmla="*/ 794009 h 6210629"/>
              <a:gd name="connsiteX9" fmla="*/ 74125 w 5280356"/>
              <a:gd name="connsiteY9" fmla="*/ 726640 h 6210629"/>
              <a:gd name="connsiteX10" fmla="*/ 2098244 w 5280356"/>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0356" h="6210629">
                <a:moveTo>
                  <a:pt x="2098244" y="0"/>
                </a:moveTo>
                <a:cubicBezTo>
                  <a:pt x="3855676" y="0"/>
                  <a:pt x="5280356" y="1424680"/>
                  <a:pt x="5280356" y="3182112"/>
                </a:cubicBezTo>
                <a:cubicBezTo>
                  <a:pt x="5280356" y="4500186"/>
                  <a:pt x="4478974" y="5631087"/>
                  <a:pt x="3336866" y="6114158"/>
                </a:cubicBezTo>
                <a:lnTo>
                  <a:pt x="3073287" y="6210629"/>
                </a:lnTo>
                <a:lnTo>
                  <a:pt x="1128432" y="6210629"/>
                </a:lnTo>
                <a:lnTo>
                  <a:pt x="1004127" y="6171135"/>
                </a:lnTo>
                <a:cubicBezTo>
                  <a:pt x="662964" y="6046219"/>
                  <a:pt x="349154" y="5864559"/>
                  <a:pt x="74125" y="5637585"/>
                </a:cubicBezTo>
                <a:lnTo>
                  <a:pt x="0" y="5570216"/>
                </a:lnTo>
                <a:lnTo>
                  <a:pt x="0" y="794009"/>
                </a:lnTo>
                <a:lnTo>
                  <a:pt x="74125" y="726640"/>
                </a:lnTo>
                <a:cubicBezTo>
                  <a:pt x="624182" y="272693"/>
                  <a:pt x="1329368" y="0"/>
                  <a:pt x="2098244" y="0"/>
                </a:cubicBezTo>
                <a:close/>
              </a:path>
            </a:pathLst>
          </a:custGeom>
        </p:spPr>
      </p:pic>
      <p:pic>
        <p:nvPicPr>
          <p:cNvPr id="9" name="Picture 8">
            <a:extLst>
              <a:ext uri="{FF2B5EF4-FFF2-40B4-BE49-F238E27FC236}">
                <a16:creationId xmlns:a16="http://schemas.microsoft.com/office/drawing/2014/main" id="{AC9F834A-0F92-4225-87EB-FA04521DB4B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0000" b="91204" l="29375" r="54323">
                        <a14:foregroundMark x1="34427" y1="40833" x2="32135" y2="72315"/>
                        <a14:foregroundMark x1="52500" y1="53426" x2="41719" y2="69722"/>
                        <a14:foregroundMark x1="40833" y1="91204" x2="48906" y2="75093"/>
                        <a14:foregroundMark x1="29792" y1="88981" x2="39531" y2="74259"/>
                        <a14:foregroundMark x1="29531" y1="45185" x2="33490" y2="50278"/>
                        <a14:foregroundMark x1="30625" y1="89444" x2="32135" y2="91204"/>
                        <a14:foregroundMark x1="29740" y1="87778" x2="30729" y2="84074"/>
                        <a14:foregroundMark x1="49531" y1="87130" x2="43125" y2="83241"/>
                        <a14:foregroundMark x1="54219" y1="72778" x2="45208" y2="83889"/>
                        <a14:foregroundMark x1="52135" y1="81111" x2="42656" y2="86019"/>
                        <a14:foregroundMark x1="53854" y1="61204" x2="53854" y2="63704"/>
                        <a14:foregroundMark x1="50625" y1="49352" x2="51354" y2="52593"/>
                        <a14:foregroundMark x1="42135" y1="40185" x2="44010" y2="41944"/>
                        <a14:foregroundMark x1="38073" y1="40000" x2="40000" y2="41111"/>
                        <a14:foregroundMark x1="35938" y1="40185" x2="37969" y2="43148"/>
                        <a14:foregroundMark x1="33385" y1="41481" x2="30625" y2="47963"/>
                        <a14:foregroundMark x1="31354" y1="43796" x2="30573" y2="46389"/>
                        <a14:foregroundMark x1="29427" y1="46389" x2="29531" y2="48148"/>
                        <a14:foregroundMark x1="46042" y1="42778" x2="49063" y2="45185"/>
                        <a14:foregroundMark x1="48906" y1="46574" x2="50104" y2="47963"/>
                        <a14:foregroundMark x1="53021" y1="56111" x2="53490" y2="59907"/>
                        <a14:foregroundMark x1="54323" y1="65278" x2="53750" y2="70370"/>
                        <a14:foregroundMark x1="53385" y1="76389" x2="50625" y2="80000"/>
                        <a14:foregroundMark x1="51198" y1="83426" x2="48073" y2="86204"/>
                        <a14:foregroundMark x1="48333" y1="88148" x2="45885" y2="90556"/>
                        <a14:foregroundMark x1="29375" y1="88148" x2="30104" y2="86944"/>
                        <a14:backgroundMark x1="48906" y1="45093" x2="49010" y2="45093"/>
                        <a14:backgroundMark x1="49063" y1="45185" x2="49063" y2="45185"/>
                        <a14:backgroundMark x1="48906" y1="44907" x2="48906" y2="44907"/>
                        <a14:backgroundMark x1="48802" y1="44907" x2="48802" y2="44907"/>
                      </a14:backgroundRemoval>
                    </a14:imgEffect>
                  </a14:imgLayer>
                </a14:imgProps>
              </a:ext>
            </a:extLst>
          </a:blip>
          <a:srcRect l="29266" t="35362" r="43028" b="8206"/>
          <a:stretch/>
        </p:blipFill>
        <p:spPr>
          <a:xfrm>
            <a:off x="0" y="1730140"/>
            <a:ext cx="4446166" cy="5093952"/>
          </a:xfrm>
          <a:prstGeom prst="rect">
            <a:avLst/>
          </a:prstGeom>
        </p:spPr>
      </p:pic>
    </p:spTree>
    <p:extLst>
      <p:ext uri="{BB962C8B-B14F-4D97-AF65-F5344CB8AC3E}">
        <p14:creationId xmlns:p14="http://schemas.microsoft.com/office/powerpoint/2010/main" val="982693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6" name="TextBox 5">
            <a:extLst>
              <a:ext uri="{FF2B5EF4-FFF2-40B4-BE49-F238E27FC236}">
                <a16:creationId xmlns:a16="http://schemas.microsoft.com/office/drawing/2014/main" id="{3D6DAD2B-A99D-4217-84A9-BE3BFC2C5AFB}"/>
              </a:ext>
            </a:extLst>
          </p:cNvPr>
          <p:cNvSpPr txBox="1"/>
          <p:nvPr/>
        </p:nvSpPr>
        <p:spPr>
          <a:xfrm>
            <a:off x="4232242" y="117693"/>
            <a:ext cx="4441974" cy="67403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 will tell of Thy name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to my brethren;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in the midst of the assembly I will praise Thee. You who fear the Lord, praise him;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all you descendants of Jacob, glorify Him,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stand in awe of Him,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all you descendants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of Israel.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For He has not despised nor abhorred the affliction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of the afflicted;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neither has He hidden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His face from him;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but when he cried to Him for help, He heard.” </a:t>
            </a:r>
          </a:p>
        </p:txBody>
      </p:sp>
    </p:spTree>
    <p:extLst>
      <p:ext uri="{BB962C8B-B14F-4D97-AF65-F5344CB8AC3E}">
        <p14:creationId xmlns:p14="http://schemas.microsoft.com/office/powerpoint/2010/main" val="921054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E4F01-A5E8-484E-84FE-C66BC5D466AC}"/>
              </a:ext>
            </a:extLst>
          </p:cNvPr>
          <p:cNvPicPr>
            <a:picLocks noChangeAspect="1"/>
          </p:cNvPicPr>
          <p:nvPr/>
        </p:nvPicPr>
        <p:blipFill rotWithShape="1">
          <a:blip r:embed="rId2"/>
          <a:srcRect l="16881" t="7962" r="17523" b="5107"/>
          <a:stretch/>
        </p:blipFill>
        <p:spPr>
          <a:xfrm>
            <a:off x="200631" y="222191"/>
            <a:ext cx="8742738" cy="6413618"/>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6DCE2D4D-2FF5-4304-ACB0-265624C63600}"/>
              </a:ext>
            </a:extLst>
          </p:cNvPr>
          <p:cNvSpPr txBox="1"/>
          <p:nvPr/>
        </p:nvSpPr>
        <p:spPr>
          <a:xfrm>
            <a:off x="200631" y="5725369"/>
            <a:ext cx="867351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sym typeface="Wingdings" panose="05000000000000000000" pitchFamily="2" charset="2"/>
              </a:rPr>
              <a:t>Unlike the psalmist, God did not deliver Jesus </a:t>
            </a:r>
            <a:br>
              <a:rPr lang="en-US" sz="2400"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sym typeface="Wingdings" panose="05000000000000000000" pitchFamily="2" charset="2"/>
              </a:rPr>
            </a:br>
            <a:r>
              <a:rPr lang="en-US" sz="2400"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sym typeface="Wingdings" panose="05000000000000000000" pitchFamily="2" charset="2"/>
              </a:rPr>
              <a:t>from death when He prayed. Why (Hebrews 5:7-9)? </a:t>
            </a:r>
            <a:endParaRPr kumimoji="0" lang="en-US" sz="2400" b="1" i="0" u="none" strike="noStrike" kern="1200" normalizeH="0" baseline="0" noProof="0"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ndParaRPr>
          </a:p>
        </p:txBody>
      </p:sp>
    </p:spTree>
    <p:extLst>
      <p:ext uri="{BB962C8B-B14F-4D97-AF65-F5344CB8AC3E}">
        <p14:creationId xmlns:p14="http://schemas.microsoft.com/office/powerpoint/2010/main" val="33174105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8BAF6-9395-4F04-9726-0E6F02D7E908}"/>
              </a:ext>
            </a:extLst>
          </p:cNvPr>
          <p:cNvPicPr>
            <a:picLocks noChangeAspect="1"/>
          </p:cNvPicPr>
          <p:nvPr/>
        </p:nvPicPr>
        <p:blipFill rotWithShape="1">
          <a:blip r:embed="rId2"/>
          <a:srcRect l="16449" t="7425" r="17196" b="4139"/>
          <a:stretch/>
        </p:blipFill>
        <p:spPr>
          <a:xfrm>
            <a:off x="200631" y="222191"/>
            <a:ext cx="8742738" cy="6426437"/>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9C30018A-7048-4FDA-AD8E-3B1001C2A6C2}"/>
              </a:ext>
            </a:extLst>
          </p:cNvPr>
          <p:cNvSpPr txBox="1"/>
          <p:nvPr/>
        </p:nvSpPr>
        <p:spPr>
          <a:xfrm>
            <a:off x="118857" y="5804812"/>
            <a:ext cx="867351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Though God did not spare Jesus from experiencing death, how did He deliver Him (Matthew 28:1-10)?</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0000418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4" name="TextBox 3">
            <a:extLst>
              <a:ext uri="{FF2B5EF4-FFF2-40B4-BE49-F238E27FC236}">
                <a16:creationId xmlns:a16="http://schemas.microsoft.com/office/drawing/2014/main" id="{169BFBFE-E219-48AA-8D71-8F3DEEAC66DB}"/>
              </a:ext>
            </a:extLst>
          </p:cNvPr>
          <p:cNvSpPr txBox="1"/>
          <p:nvPr/>
        </p:nvSpPr>
        <p:spPr>
          <a:xfrm>
            <a:off x="159390" y="270283"/>
            <a:ext cx="864905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“All the ends of the earth will remember and turn to the Lord, and all the families of the nations will worship before Thee. For the kingdom is the Lord’s,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He rules over the nations. </a:t>
            </a:r>
          </a:p>
        </p:txBody>
      </p:sp>
      <p:sp>
        <p:nvSpPr>
          <p:cNvPr id="6" name="TextBox 5">
            <a:extLst>
              <a:ext uri="{FF2B5EF4-FFF2-40B4-BE49-F238E27FC236}">
                <a16:creationId xmlns:a16="http://schemas.microsoft.com/office/drawing/2014/main" id="{059F7B6E-681C-42AE-BB16-A1381CCEE08D}"/>
              </a:ext>
            </a:extLst>
          </p:cNvPr>
          <p:cNvSpPr txBox="1"/>
          <p:nvPr/>
        </p:nvSpPr>
        <p:spPr>
          <a:xfrm>
            <a:off x="3934435" y="1764442"/>
            <a:ext cx="4991450" cy="4893647"/>
          </a:xfrm>
          <a:prstGeom prst="rect">
            <a:avLst/>
          </a:prstGeom>
          <a:noFill/>
        </p:spPr>
        <p:txBody>
          <a:bodyPr wrap="square" rtlCol="0">
            <a:spAutoFit/>
          </a:bodyPr>
          <a:lstStyle/>
          <a:p>
            <a:pPr lvl="0" algn="ctr">
              <a:defRPr/>
            </a:pP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All the prosperous of the earth will eat and worship,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all those who go down to the dust will bow before Him,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even he who cannot keep his soul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Posterity will serve Him;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it will be told of the Lord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to the coming generation.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will come and will declare His righteousness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to a people who will be born, that He has performed it.”</a:t>
            </a:r>
          </a:p>
        </p:txBody>
      </p:sp>
    </p:spTree>
    <p:extLst>
      <p:ext uri="{BB962C8B-B14F-4D97-AF65-F5344CB8AC3E}">
        <p14:creationId xmlns:p14="http://schemas.microsoft.com/office/powerpoint/2010/main" val="263429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D21FA-3C10-46B6-82F4-8EBA26887AF1}"/>
              </a:ext>
            </a:extLst>
          </p:cNvPr>
          <p:cNvPicPr>
            <a:picLocks noChangeAspect="1"/>
          </p:cNvPicPr>
          <p:nvPr/>
        </p:nvPicPr>
        <p:blipFill rotWithShape="1">
          <a:blip r:embed="rId2"/>
          <a:srcRect l="17523" t="8287" r="17890" b="5433"/>
          <a:stretch/>
        </p:blipFill>
        <p:spPr>
          <a:xfrm>
            <a:off x="167778" y="230580"/>
            <a:ext cx="8774885" cy="6489002"/>
          </a:xfrm>
          <a:prstGeom prst="rect">
            <a:avLst/>
          </a:prstGeom>
          <a:ln w="2286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id="{81D979E1-1FF3-4070-81EB-C2DB64F405C6}"/>
              </a:ext>
            </a:extLst>
          </p:cNvPr>
          <p:cNvSpPr txBox="1"/>
          <p:nvPr/>
        </p:nvSpPr>
        <p:spPr>
          <a:xfrm>
            <a:off x="270996" y="3857259"/>
            <a:ext cx="8520666"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According to Philippians 2:5-11, who will bow before </a:t>
            </a:r>
            <a:br>
              <a:rPr lang="en-US" sz="2400" b="1" dirty="0">
                <a:effectLst>
                  <a:glow rad="215900">
                    <a:schemeClr val="bg1">
                      <a:alpha val="75000"/>
                    </a:schemeClr>
                  </a:glow>
                </a:effectLst>
                <a:latin typeface="Comic Sans MS" panose="030F0702030302020204" pitchFamily="66" charset="0"/>
                <a:sym typeface="Wingdings" panose="05000000000000000000" pitchFamily="2" charset="2"/>
              </a:rPr>
            </a:br>
            <a:r>
              <a:rPr lang="en-US" sz="2400" b="1" dirty="0">
                <a:effectLst>
                  <a:glow rad="215900">
                    <a:schemeClr val="bg1">
                      <a:alpha val="75000"/>
                    </a:schemeClr>
                  </a:glow>
                </a:effectLst>
                <a:latin typeface="Comic Sans MS" panose="030F0702030302020204" pitchFamily="66" charset="0"/>
                <a:sym typeface="Wingdings" panose="05000000000000000000" pitchFamily="2" charset="2"/>
              </a:rPr>
              <a:t>  the Lord Jesus some day?</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7" name="TextBox 6">
            <a:extLst>
              <a:ext uri="{FF2B5EF4-FFF2-40B4-BE49-F238E27FC236}">
                <a16:creationId xmlns:a16="http://schemas.microsoft.com/office/drawing/2014/main" id="{E35C74B6-3E65-44BD-8F9D-386C06C99E6D}"/>
              </a:ext>
            </a:extLst>
          </p:cNvPr>
          <p:cNvSpPr txBox="1"/>
          <p:nvPr/>
        </p:nvSpPr>
        <p:spPr>
          <a:xfrm>
            <a:off x="270996" y="4688256"/>
            <a:ext cx="8705226" cy="830997"/>
          </a:xfrm>
          <a:prstGeom prst="rect">
            <a:avLst/>
          </a:prstGeom>
          <a:noFill/>
        </p:spPr>
        <p:txBody>
          <a:bodyPr wrap="square" rtlCol="0">
            <a:spAutoFit/>
          </a:bodyPr>
          <a:lstStyle/>
          <a:p>
            <a:pPr lvl="0">
              <a:defRPr/>
            </a:pPr>
            <a:r>
              <a:rPr lang="en-US" sz="2400" b="1" dirty="0">
                <a:effectLst/>
                <a:latin typeface="Comic Sans MS" panose="030F0702030302020204" pitchFamily="66" charset="0"/>
                <a:sym typeface="Wingdings" panose="05000000000000000000" pitchFamily="2" charset="2"/>
              </a:rPr>
              <a:t>Psalm 22 was written around the 10th century B.C. </a:t>
            </a:r>
            <a:br>
              <a:rPr lang="en-US" sz="2400" b="1" dirty="0">
                <a:effectLst/>
                <a:latin typeface="Comic Sans MS" panose="030F0702030302020204" pitchFamily="66" charset="0"/>
                <a:sym typeface="Wingdings" panose="05000000000000000000" pitchFamily="2" charset="2"/>
              </a:rPr>
            </a:br>
            <a:r>
              <a:rPr lang="en-US" sz="2400" b="1" dirty="0">
                <a:effectLst/>
                <a:latin typeface="Comic Sans MS" panose="030F0702030302020204" pitchFamily="66" charset="0"/>
                <a:sym typeface="Wingdings" panose="05000000000000000000" pitchFamily="2" charset="2"/>
              </a:rPr>
              <a:t>  Have these verses come to pass? </a:t>
            </a:r>
            <a:endParaRPr kumimoji="0" lang="en-US" sz="2400" b="1" i="0" u="none" strike="noStrike" kern="1200" normalizeH="0" baseline="0" noProof="0" dirty="0">
              <a:effectLst/>
              <a:uLnTx/>
              <a:uFillTx/>
              <a:latin typeface="Comic Sans MS" panose="030F0702030302020204" pitchFamily="66" charset="0"/>
            </a:endParaRPr>
          </a:p>
        </p:txBody>
      </p:sp>
      <p:sp>
        <p:nvSpPr>
          <p:cNvPr id="4" name="TextBox 3">
            <a:extLst>
              <a:ext uri="{FF2B5EF4-FFF2-40B4-BE49-F238E27FC236}">
                <a16:creationId xmlns:a16="http://schemas.microsoft.com/office/drawing/2014/main" id="{13D87105-C8CE-4D2E-8338-2DFEB79C90A2}"/>
              </a:ext>
            </a:extLst>
          </p:cNvPr>
          <p:cNvSpPr txBox="1"/>
          <p:nvPr/>
        </p:nvSpPr>
        <p:spPr>
          <a:xfrm>
            <a:off x="236167" y="5519253"/>
            <a:ext cx="8671667" cy="1200329"/>
          </a:xfrm>
          <a:prstGeom prst="rect">
            <a:avLst/>
          </a:prstGeom>
          <a:noFill/>
        </p:spPr>
        <p:txBody>
          <a:bodyPr wrap="square" rtlCol="0">
            <a:spAutoFit/>
          </a:bodyPr>
          <a:lstStyle/>
          <a:p>
            <a:r>
              <a:rPr lang="en-US" sz="2400" b="1" dirty="0">
                <a:latin typeface="Comic Sans MS" panose="030F0702030302020204" pitchFamily="66" charset="0"/>
                <a:sym typeface="Wingdings" panose="05000000000000000000" pitchFamily="2" charset="2"/>
              </a:rPr>
              <a:t>Knowing that God’s Word has been proven true by the </a:t>
            </a:r>
            <a:br>
              <a:rPr lang="en-US" sz="2400" b="1" dirty="0">
                <a:latin typeface="Comic Sans MS" panose="030F0702030302020204" pitchFamily="66" charset="0"/>
                <a:sym typeface="Wingdings" panose="05000000000000000000" pitchFamily="2" charset="2"/>
              </a:rPr>
            </a:br>
            <a:r>
              <a:rPr lang="en-US" sz="2400" b="1" dirty="0">
                <a:latin typeface="Comic Sans MS" panose="030F0702030302020204" pitchFamily="66" charset="0"/>
                <a:sym typeface="Wingdings" panose="05000000000000000000" pitchFamily="2" charset="2"/>
              </a:rPr>
              <a:t>  test of time, how does that make you feel about God’s </a:t>
            </a:r>
            <a:br>
              <a:rPr lang="en-US" sz="2400" b="1" dirty="0">
                <a:latin typeface="Comic Sans MS" panose="030F0702030302020204" pitchFamily="66" charset="0"/>
                <a:sym typeface="Wingdings" panose="05000000000000000000" pitchFamily="2" charset="2"/>
              </a:rPr>
            </a:br>
            <a:r>
              <a:rPr lang="en-US" sz="2400" b="1" dirty="0">
                <a:latin typeface="Comic Sans MS" panose="030F0702030302020204" pitchFamily="66" charset="0"/>
                <a:sym typeface="Wingdings" panose="05000000000000000000" pitchFamily="2" charset="2"/>
              </a:rPr>
              <a:t>  promises yet to be fulfilled?</a:t>
            </a:r>
            <a:endParaRPr lang="en-US" sz="2400" dirty="0"/>
          </a:p>
        </p:txBody>
      </p:sp>
    </p:spTree>
    <p:extLst>
      <p:ext uri="{BB962C8B-B14F-4D97-AF65-F5344CB8AC3E}">
        <p14:creationId xmlns:p14="http://schemas.microsoft.com/office/powerpoint/2010/main" val="21675258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F28D8-02DC-4D97-8A96-55774217DD29}"/>
              </a:ext>
            </a:extLst>
          </p:cNvPr>
          <p:cNvSpPr txBox="1"/>
          <p:nvPr/>
        </p:nvSpPr>
        <p:spPr>
          <a:xfrm>
            <a:off x="2253083" y="5234810"/>
            <a:ext cx="5230536"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 want to thank the following for their help in providing pictures for this presentation: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123rf.com</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Goodsalt.com</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Freebibleimages.org</a:t>
            </a:r>
          </a:p>
        </p:txBody>
      </p:sp>
    </p:spTree>
    <p:extLst>
      <p:ext uri="{BB962C8B-B14F-4D97-AF65-F5344CB8AC3E}">
        <p14:creationId xmlns:p14="http://schemas.microsoft.com/office/powerpoint/2010/main" val="2533744640"/>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6" name="TextBox 5">
            <a:extLst>
              <a:ext uri="{FF2B5EF4-FFF2-40B4-BE49-F238E27FC236}">
                <a16:creationId xmlns:a16="http://schemas.microsoft.com/office/drawing/2014/main" id="{69117E0B-4B36-4F54-9275-4AE1D16E6983}"/>
              </a:ext>
            </a:extLst>
          </p:cNvPr>
          <p:cNvSpPr txBox="1"/>
          <p:nvPr/>
        </p:nvSpPr>
        <p:spPr>
          <a:xfrm>
            <a:off x="3322041" y="1258332"/>
            <a:ext cx="533539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“My God, my God,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why hast Thou forsaken me?” </a:t>
            </a:r>
          </a:p>
        </p:txBody>
      </p:sp>
    </p:spTree>
    <p:extLst>
      <p:ext uri="{BB962C8B-B14F-4D97-AF65-F5344CB8AC3E}">
        <p14:creationId xmlns:p14="http://schemas.microsoft.com/office/powerpoint/2010/main" val="157179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4B6B6-CB79-4B41-B46A-DF7540E75B72}"/>
              </a:ext>
            </a:extLst>
          </p:cNvPr>
          <p:cNvPicPr>
            <a:picLocks noChangeAspect="1"/>
          </p:cNvPicPr>
          <p:nvPr/>
        </p:nvPicPr>
        <p:blipFill rotWithShape="1">
          <a:blip r:embed="rId2"/>
          <a:srcRect l="16239" t="7626" r="16972" b="4073"/>
          <a:stretch/>
        </p:blipFill>
        <p:spPr>
          <a:xfrm>
            <a:off x="218113" y="209726"/>
            <a:ext cx="8724551" cy="6467911"/>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9255F392-183E-4BE2-B0DD-72BC98724212}"/>
              </a:ext>
            </a:extLst>
          </p:cNvPr>
          <p:cNvSpPr txBox="1"/>
          <p:nvPr/>
        </p:nvSpPr>
        <p:spPr>
          <a:xfrm>
            <a:off x="1023458" y="5817277"/>
            <a:ext cx="734875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Like the psalmist, As Jesus was hanging on the cross, what was His cry (Mark 15:34)</a:t>
            </a: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a:t>
            </a:r>
          </a:p>
        </p:txBody>
      </p:sp>
    </p:spTree>
    <p:extLst>
      <p:ext uri="{BB962C8B-B14F-4D97-AF65-F5344CB8AC3E}">
        <p14:creationId xmlns:p14="http://schemas.microsoft.com/office/powerpoint/2010/main" val="10311668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7" name="TextBox 6">
            <a:extLst>
              <a:ext uri="{FF2B5EF4-FFF2-40B4-BE49-F238E27FC236}">
                <a16:creationId xmlns:a16="http://schemas.microsoft.com/office/drawing/2014/main" id="{F9FC127C-35B0-442C-8AF0-D8E6357D52D0}"/>
              </a:ext>
            </a:extLst>
          </p:cNvPr>
          <p:cNvSpPr txBox="1"/>
          <p:nvPr/>
        </p:nvSpPr>
        <p:spPr>
          <a:xfrm>
            <a:off x="4118995" y="369115"/>
            <a:ext cx="4886034" cy="60016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“Far from my deliverance are the words of my groaning.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O my God, I cry by day,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but Thou dost not answer;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by night,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but I have no rest.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Yet Thou art holy,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O Thou who art enthroned upon the praises of Israel.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In Thee our fathers trusted;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they trusted,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Thou didst deliver them.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To Thee they cried out,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were delivered;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In Thee they trusted,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were not disappointed.” </a:t>
            </a:r>
          </a:p>
        </p:txBody>
      </p:sp>
    </p:spTree>
    <p:extLst>
      <p:ext uri="{BB962C8B-B14F-4D97-AF65-F5344CB8AC3E}">
        <p14:creationId xmlns:p14="http://schemas.microsoft.com/office/powerpoint/2010/main" val="3800741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1DC6D-AD2B-4DC6-8959-F034D63B4DAD}"/>
              </a:ext>
            </a:extLst>
          </p:cNvPr>
          <p:cNvPicPr>
            <a:picLocks noChangeAspect="1"/>
          </p:cNvPicPr>
          <p:nvPr/>
        </p:nvPicPr>
        <p:blipFill rotWithShape="1">
          <a:blip r:embed="rId2"/>
          <a:srcRect l="16055" t="7309" r="16972" b="4781"/>
          <a:stretch/>
        </p:blipFill>
        <p:spPr>
          <a:xfrm flipH="1">
            <a:off x="167780" y="218113"/>
            <a:ext cx="8808440" cy="6454213"/>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BFFE4408-9477-4A9E-ACA3-348827221004}"/>
              </a:ext>
            </a:extLst>
          </p:cNvPr>
          <p:cNvSpPr txBox="1"/>
          <p:nvPr/>
        </p:nvSpPr>
        <p:spPr>
          <a:xfrm>
            <a:off x="318782" y="218113"/>
            <a:ext cx="8590327"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were some of the things Jesus experienced at </a:t>
            </a:r>
            <a:b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 the hands of His enemies?</a:t>
            </a:r>
            <a:endPar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6E244BDE-D221-4E4E-A23B-C3D824A5E69B}"/>
              </a:ext>
            </a:extLst>
          </p:cNvPr>
          <p:cNvSpPr txBox="1"/>
          <p:nvPr/>
        </p:nvSpPr>
        <p:spPr>
          <a:xfrm>
            <a:off x="687897" y="1049110"/>
            <a:ext cx="4018327"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sym typeface="Wingdings" panose="05000000000000000000" pitchFamily="2" charset="2"/>
              </a:rPr>
              <a:t></a:t>
            </a: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Matthew 26:57-68  </a:t>
            </a:r>
            <a:endPar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4CBA026A-D471-4FC1-8916-3FD12034F08A}"/>
              </a:ext>
            </a:extLst>
          </p:cNvPr>
          <p:cNvSpPr txBox="1"/>
          <p:nvPr/>
        </p:nvSpPr>
        <p:spPr>
          <a:xfrm>
            <a:off x="687897" y="1510775"/>
            <a:ext cx="4018327"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sym typeface="Wingdings" panose="05000000000000000000" pitchFamily="2" charset="2"/>
              </a:rPr>
              <a:t></a:t>
            </a:r>
            <a:r>
              <a:rPr lang="en-US" sz="2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Matthew 27:11-26</a:t>
            </a:r>
            <a:endPar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118004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4" name="TextBox 3">
            <a:extLst>
              <a:ext uri="{FF2B5EF4-FFF2-40B4-BE49-F238E27FC236}">
                <a16:creationId xmlns:a16="http://schemas.microsoft.com/office/drawing/2014/main" id="{DB59A87E-3A8F-4D2E-B448-CD0871578094}"/>
              </a:ext>
            </a:extLst>
          </p:cNvPr>
          <p:cNvSpPr txBox="1"/>
          <p:nvPr/>
        </p:nvSpPr>
        <p:spPr>
          <a:xfrm>
            <a:off x="4152551" y="655113"/>
            <a:ext cx="482367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“But I am a worm,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not a man,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 reproach of men,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and despised by the people. All who see me sneer at me; they separate with the lip, they wag the head, saying, ‘Commit yourself to the Lord; let Him deliver him;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let Him rescue him,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because He delights in him.’” </a:t>
            </a:r>
          </a:p>
        </p:txBody>
      </p:sp>
    </p:spTree>
    <p:extLst>
      <p:ext uri="{BB962C8B-B14F-4D97-AF65-F5344CB8AC3E}">
        <p14:creationId xmlns:p14="http://schemas.microsoft.com/office/powerpoint/2010/main" val="126909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E01905-9DCF-4431-8559-E6C12BB53DBC}"/>
              </a:ext>
            </a:extLst>
          </p:cNvPr>
          <p:cNvPicPr>
            <a:picLocks noChangeAspect="1"/>
          </p:cNvPicPr>
          <p:nvPr/>
        </p:nvPicPr>
        <p:blipFill rotWithShape="1">
          <a:blip r:embed="rId2"/>
          <a:srcRect l="30642" t="7093" r="17977" b="24842"/>
          <a:stretch/>
        </p:blipFill>
        <p:spPr>
          <a:xfrm>
            <a:off x="184424" y="203432"/>
            <a:ext cx="8775152" cy="6451135"/>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E053CD53-F8E1-4E1F-AA20-3F3828874B2D}"/>
              </a:ext>
            </a:extLst>
          </p:cNvPr>
          <p:cNvSpPr txBox="1"/>
          <p:nvPr/>
        </p:nvSpPr>
        <p:spPr>
          <a:xfrm>
            <a:off x="780042" y="262155"/>
            <a:ext cx="785249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rPr>
              <a:t>As Jesus hung on the cross, what did he experience from the people? (Matthew 27:39-44)</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
        <p:nvSpPr>
          <p:cNvPr id="5" name="TextBox 4">
            <a:extLst>
              <a:ext uri="{FF2B5EF4-FFF2-40B4-BE49-F238E27FC236}">
                <a16:creationId xmlns:a16="http://schemas.microsoft.com/office/drawing/2014/main" id="{05D6FDE4-F03E-43F5-AA5A-41A0692CF4D0}"/>
              </a:ext>
            </a:extLst>
          </p:cNvPr>
          <p:cNvSpPr txBox="1"/>
          <p:nvPr/>
        </p:nvSpPr>
        <p:spPr>
          <a:xfrm>
            <a:off x="0" y="4936003"/>
            <a:ext cx="877515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glow rad="215900">
                    <a:schemeClr val="bg1">
                      <a:alpha val="75000"/>
                    </a:schemeClr>
                  </a:glow>
                </a:effectLst>
                <a:latin typeface="Comic Sans MS" panose="030F0702030302020204" pitchFamily="66" charset="0"/>
              </a:rPr>
              <a:t>The book of Isaiah was written 700 years </a:t>
            </a:r>
            <a:br>
              <a:rPr lang="en-US" sz="2400" b="1" dirty="0">
                <a:effectLst>
                  <a:glow rad="215900">
                    <a:schemeClr val="bg1">
                      <a:alpha val="75000"/>
                    </a:schemeClr>
                  </a:glow>
                </a:effectLst>
                <a:latin typeface="Comic Sans MS" panose="030F0702030302020204" pitchFamily="66" charset="0"/>
              </a:rPr>
            </a:br>
            <a:r>
              <a:rPr lang="en-US" sz="2400" b="1" dirty="0">
                <a:effectLst>
                  <a:glow rad="215900">
                    <a:schemeClr val="bg1">
                      <a:alpha val="75000"/>
                    </a:schemeClr>
                  </a:glow>
                </a:effectLst>
                <a:latin typeface="Comic Sans MS" panose="030F0702030302020204" pitchFamily="66" charset="0"/>
              </a:rPr>
              <a:t>before this event. Read Isaiah 53:1-3 </a:t>
            </a:r>
            <a:br>
              <a:rPr lang="en-US" sz="2400" b="1" dirty="0">
                <a:effectLst>
                  <a:glow rad="215900">
                    <a:schemeClr val="bg1">
                      <a:alpha val="75000"/>
                    </a:schemeClr>
                  </a:glow>
                </a:effectLst>
                <a:latin typeface="Comic Sans MS" panose="030F0702030302020204" pitchFamily="66" charset="0"/>
              </a:rPr>
            </a:br>
            <a:r>
              <a:rPr lang="en-US" sz="2400" b="1" dirty="0">
                <a:effectLst>
                  <a:glow rad="215900">
                    <a:schemeClr val="bg1">
                      <a:alpha val="75000"/>
                    </a:schemeClr>
                  </a:glow>
                </a:effectLst>
                <a:latin typeface="Comic Sans MS" panose="030F0702030302020204" pitchFamily="66" charset="0"/>
              </a:rPr>
              <a:t>and tell how these verses compare to the verses </a:t>
            </a:r>
            <a:br>
              <a:rPr lang="en-US" sz="2400" b="1" dirty="0">
                <a:effectLst>
                  <a:glow rad="215900">
                    <a:schemeClr val="bg1">
                      <a:alpha val="75000"/>
                    </a:schemeClr>
                  </a:glow>
                </a:effectLst>
                <a:latin typeface="Comic Sans MS" panose="030F0702030302020204" pitchFamily="66" charset="0"/>
              </a:rPr>
            </a:br>
            <a:r>
              <a:rPr lang="en-US" sz="2400" b="1" dirty="0">
                <a:effectLst>
                  <a:glow rad="215900">
                    <a:schemeClr val="bg1">
                      <a:alpha val="75000"/>
                    </a:schemeClr>
                  </a:glow>
                </a:effectLst>
                <a:latin typeface="Comic Sans MS" panose="030F0702030302020204" pitchFamily="66" charset="0"/>
              </a:rPr>
              <a:t>you just read in Matthew 27 and Psalm 22</a:t>
            </a:r>
            <a:endParaRPr kumimoji="0" lang="en-US" sz="2400" b="1" i="0" u="none" strike="noStrike" kern="1200" normalizeH="0" baseline="0" noProof="0" dirty="0">
              <a:effectLst>
                <a:glow rad="215900">
                  <a:schemeClr val="bg1">
                    <a:alpha val="75000"/>
                  </a:schemeClr>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3061162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5F49C-F33D-4EF9-8BDB-595478C6168C}"/>
              </a:ext>
            </a:extLst>
          </p:cNvPr>
          <p:cNvPicPr>
            <a:picLocks noChangeAspect="1"/>
          </p:cNvPicPr>
          <p:nvPr/>
        </p:nvPicPr>
        <p:blipFill rotWithShape="1">
          <a:blip r:embed="rId2"/>
          <a:srcRect l="29357" t="16278" r="13762" b="8043"/>
          <a:stretch/>
        </p:blipFill>
        <p:spPr>
          <a:xfrm>
            <a:off x="0" y="0"/>
            <a:ext cx="9163706" cy="6858000"/>
          </a:xfrm>
          <a:prstGeom prst="rect">
            <a:avLst/>
          </a:prstGeom>
        </p:spPr>
      </p:pic>
      <p:sp>
        <p:nvSpPr>
          <p:cNvPr id="3" name="TextBox 2">
            <a:extLst>
              <a:ext uri="{FF2B5EF4-FFF2-40B4-BE49-F238E27FC236}">
                <a16:creationId xmlns:a16="http://schemas.microsoft.com/office/drawing/2014/main" id="{56DEF26A-C312-433B-A23B-3579FFAE76B8}"/>
              </a:ext>
            </a:extLst>
          </p:cNvPr>
          <p:cNvSpPr txBox="1"/>
          <p:nvPr/>
        </p:nvSpPr>
        <p:spPr>
          <a:xfrm>
            <a:off x="3900882" y="923560"/>
            <a:ext cx="5045976"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“Yet Thou art He who didst bring me forth from the womb;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Thou didst make me trust when upon my mother’s breasts.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Upon Thee I was cast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from birth;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Thou hast been my God </a:t>
            </a:r>
            <a:b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sz="2400" b="1" i="0" u="none" strike="noStrike" kern="1200" normalizeH="0" baseline="0" noProof="0"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from my mother’s womb.” </a:t>
            </a:r>
          </a:p>
        </p:txBody>
      </p:sp>
    </p:spTree>
    <p:extLst>
      <p:ext uri="{BB962C8B-B14F-4D97-AF65-F5344CB8AC3E}">
        <p14:creationId xmlns:p14="http://schemas.microsoft.com/office/powerpoint/2010/main" val="1533584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2759</TotalTime>
  <Words>442</Words>
  <Application>Microsoft Office PowerPoint</Application>
  <PresentationFormat>On-screen Show (4:3)</PresentationFormat>
  <Paragraphs>43</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Comic Sans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Martin</dc:creator>
  <cp:lastModifiedBy>David Martin</cp:lastModifiedBy>
  <cp:revision>79</cp:revision>
  <dcterms:created xsi:type="dcterms:W3CDTF">2018-10-24T12:20:38Z</dcterms:created>
  <dcterms:modified xsi:type="dcterms:W3CDTF">2018-10-26T14:20:17Z</dcterms:modified>
</cp:coreProperties>
</file>